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5" r:id="rId2"/>
    <p:sldId id="276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7" r:id="rId12"/>
    <p:sldId id="288" r:id="rId13"/>
    <p:sldId id="291" r:id="rId14"/>
    <p:sldId id="290" r:id="rId15"/>
    <p:sldId id="292" r:id="rId16"/>
    <p:sldId id="293" r:id="rId17"/>
    <p:sldId id="294" r:id="rId18"/>
    <p:sldId id="297" r:id="rId19"/>
    <p:sldId id="298" r:id="rId20"/>
    <p:sldId id="323" r:id="rId21"/>
    <p:sldId id="324" r:id="rId22"/>
    <p:sldId id="320" r:id="rId23"/>
    <p:sldId id="305" r:id="rId24"/>
    <p:sldId id="300" r:id="rId25"/>
    <p:sldId id="318" r:id="rId26"/>
    <p:sldId id="319" r:id="rId27"/>
    <p:sldId id="316" r:id="rId28"/>
    <p:sldId id="315" r:id="rId29"/>
    <p:sldId id="314" r:id="rId30"/>
    <p:sldId id="311" r:id="rId31"/>
    <p:sldId id="321" r:id="rId32"/>
    <p:sldId id="302" r:id="rId33"/>
    <p:sldId id="307" r:id="rId34"/>
    <p:sldId id="317" r:id="rId35"/>
    <p:sldId id="303" r:id="rId36"/>
    <p:sldId id="304" r:id="rId37"/>
    <p:sldId id="306" r:id="rId38"/>
    <p:sldId id="309" r:id="rId39"/>
    <p:sldId id="308" r:id="rId40"/>
    <p:sldId id="313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515"/>
    <a:srgbClr val="FF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5" autoAdjust="0"/>
    <p:restoredTop sz="94660"/>
  </p:normalViewPr>
  <p:slideViewPr>
    <p:cSldViewPr>
      <p:cViewPr varScale="1">
        <p:scale>
          <a:sx n="67" d="100"/>
          <a:sy n="67" d="100"/>
        </p:scale>
        <p:origin x="72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BA216-0B6C-4306-AA83-A988D5D54F9F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1DBA0-0EE6-464F-9869-65FDA092B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9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466FD9-DC71-4428-864A-B1686FD6088F}" type="datetime1">
              <a:rPr lang="fr-FR" altLang="fr-FR" smtClean="0"/>
              <a:pPr eaLnBrk="1" hangingPunct="1">
                <a:spcBef>
                  <a:spcPct val="0"/>
                </a:spcBef>
              </a:pPr>
              <a:t>20/12/2019</a:t>
            </a:fld>
            <a:endParaRPr lang="fr-FR" altLang="fr-FR" smtClean="0"/>
          </a:p>
        </p:txBody>
      </p:sp>
      <p:sp>
        <p:nvSpPr>
          <p:cNvPr id="194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BC9A2C-0C02-445D-B215-D6B3507EDAEC}" type="slidenum">
              <a:rPr lang="fr-FR" altLang="fr-FR" smtClean="0"/>
              <a:pPr eaLnBrk="1" hangingPunct="1">
                <a:spcBef>
                  <a:spcPct val="0"/>
                </a:spcBef>
              </a:pPr>
              <a:t>33</a:t>
            </a:fld>
            <a:endParaRPr lang="fr-FR" altLang="fr-FR" smtClean="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00969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00CF5A-0316-4BD1-A4B7-B65EC6450F6A}" type="datetime1">
              <a:rPr lang="fr-FR" altLang="fr-FR" smtClean="0"/>
              <a:pPr eaLnBrk="1" hangingPunct="1">
                <a:spcBef>
                  <a:spcPct val="0"/>
                </a:spcBef>
              </a:pPr>
              <a:t>20/12/2019</a:t>
            </a:fld>
            <a:endParaRPr lang="fr-FR" altLang="fr-FR" smtClean="0"/>
          </a:p>
        </p:txBody>
      </p:sp>
      <p:sp>
        <p:nvSpPr>
          <p:cNvPr id="174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EC167B-EC90-4376-8A63-C2B0837F3743}" type="slidenum">
              <a:rPr lang="fr-FR" altLang="fr-FR" smtClean="0"/>
              <a:pPr eaLnBrk="1" hangingPunct="1">
                <a:spcBef>
                  <a:spcPct val="0"/>
                </a:spcBef>
              </a:pPr>
              <a:t>37</a:t>
            </a:fld>
            <a:endParaRPr lang="fr-FR" altLang="fr-FR" smtClean="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211550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6CB605-3646-48B7-AB18-66265DD9E28A}" type="datetime1">
              <a:rPr lang="fr-FR" altLang="fr-FR" smtClean="0"/>
              <a:pPr eaLnBrk="1" hangingPunct="1">
                <a:spcBef>
                  <a:spcPct val="0"/>
                </a:spcBef>
              </a:pPr>
              <a:t>20/12/2019</a:t>
            </a:fld>
            <a:endParaRPr lang="fr-FR" altLang="fr-FR" smtClean="0"/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D06C1C-85E6-43D0-AB02-48D7A81A6D78}" type="slidenum">
              <a:rPr lang="fr-FR" altLang="fr-FR" smtClean="0"/>
              <a:pPr eaLnBrk="1" hangingPunct="1">
                <a:spcBef>
                  <a:spcPct val="0"/>
                </a:spcBef>
              </a:pPr>
              <a:t>38</a:t>
            </a:fld>
            <a:endParaRPr lang="fr-FR" altLang="fr-FR" smtClean="0"/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22450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7A06D2-9D63-4B0E-915A-A9D135FAAAC5}" type="datetime1">
              <a:rPr lang="fr-FR" altLang="fr-FR" smtClean="0"/>
              <a:pPr eaLnBrk="1" hangingPunct="1">
                <a:spcBef>
                  <a:spcPct val="0"/>
                </a:spcBef>
              </a:pPr>
              <a:t>20/12/2019</a:t>
            </a:fld>
            <a:endParaRPr lang="fr-FR" altLang="fr-FR" smtClean="0"/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D12349-01E2-4C39-B7B5-61EE69038AF6}" type="slidenum">
              <a:rPr lang="fr-FR" altLang="fr-FR" smtClean="0"/>
              <a:pPr eaLnBrk="1" hangingPunct="1">
                <a:spcBef>
                  <a:spcPct val="0"/>
                </a:spcBef>
              </a:pPr>
              <a:t>39</a:t>
            </a:fld>
            <a:endParaRPr lang="fr-FR" altLang="fr-FR" smtClean="0"/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48440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D062-2318-4301-8A41-C25531E3DFBD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89DC-E0D9-482A-A3D9-BF102501F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315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D062-2318-4301-8A41-C25531E3DFBD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89DC-E0D9-482A-A3D9-BF102501F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610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D062-2318-4301-8A41-C25531E3DFBD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89DC-E0D9-482A-A3D9-BF102501F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96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D062-2318-4301-8A41-C25531E3DFBD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89DC-E0D9-482A-A3D9-BF102501F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779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D062-2318-4301-8A41-C25531E3DFBD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89DC-E0D9-482A-A3D9-BF102501F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07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D062-2318-4301-8A41-C25531E3DFBD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89DC-E0D9-482A-A3D9-BF102501F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8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D062-2318-4301-8A41-C25531E3DFBD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89DC-E0D9-482A-A3D9-BF102501F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09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D062-2318-4301-8A41-C25531E3DFBD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89DC-E0D9-482A-A3D9-BF102501F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394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D062-2318-4301-8A41-C25531E3DFBD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89DC-E0D9-482A-A3D9-BF102501F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69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D062-2318-4301-8A41-C25531E3DFBD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89DC-E0D9-482A-A3D9-BF102501F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77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D062-2318-4301-8A41-C25531E3DFBD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89DC-E0D9-482A-A3D9-BF102501F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47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3D062-2318-4301-8A41-C25531E3DFBD}" type="datetimeFigureOut">
              <a:rPr lang="fr-FR" smtClean="0"/>
              <a:t>20/12/2019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089DC-E0D9-482A-A3D9-BF102501F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83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css5-ird.science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cbgp-slideshows.eu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b="1" dirty="0" smtClean="0"/>
              <a:t>Rencontre SanarSoft – IRD / 14 </a:t>
            </a:r>
            <a:r>
              <a:rPr lang="fr-FR" sz="2800" b="1" dirty="0"/>
              <a:t>Déc. 2019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94900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Présentation de l’application Centre d’Informations (CI) </a:t>
            </a:r>
          </a:p>
          <a:p>
            <a:pPr marL="0" indent="0" algn="ctr">
              <a:buNone/>
            </a:pPr>
            <a:endParaRPr lang="fr-FR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fr-FR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en vue de la prestation de service SanarSoft</a:t>
            </a:r>
          </a:p>
          <a:p>
            <a:pPr marL="0" indent="0" algn="ctr">
              <a:buNone/>
            </a:pPr>
            <a:endParaRPr lang="fr-FR" sz="3600" dirty="0" smtClean="0"/>
          </a:p>
          <a:p>
            <a:pPr marL="0" indent="0">
              <a:buNone/>
            </a:pPr>
            <a:r>
              <a:rPr lang="fr-FR" sz="3600" dirty="0" smtClean="0"/>
              <a:t>[A] Principe et exemples de réalisations</a:t>
            </a:r>
          </a:p>
          <a:p>
            <a:pPr marL="0" indent="0">
              <a:buNone/>
            </a:pPr>
            <a:r>
              <a:rPr lang="fr-FR" sz="3600" dirty="0" smtClean="0"/>
              <a:t>[B] Présentation détaillée de l’application      	composante par composante.</a:t>
            </a:r>
          </a:p>
          <a:p>
            <a:pPr marL="0" indent="0">
              <a:buNone/>
            </a:pP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4638112" y="6453336"/>
            <a:ext cx="439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Jean Le Fur, UMR CBGP – Lab. </a:t>
            </a:r>
            <a:r>
              <a:rPr lang="fr-FR" dirty="0" err="1" smtClean="0"/>
              <a:t>Biopass</a:t>
            </a:r>
            <a:r>
              <a:rPr lang="fr-FR" dirty="0" smtClean="0"/>
              <a:t> Bel Air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5185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28600"/>
            <a:ext cx="86772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8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28600"/>
            <a:ext cx="86772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8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30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>
            <a:normAutofit/>
          </a:bodyPr>
          <a:lstStyle/>
          <a:p>
            <a:r>
              <a:rPr lang="fr-FR" dirty="0" smtClean="0"/>
              <a:t>Exemple de réalisation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395536" y="2736503"/>
            <a:ext cx="8352928" cy="1752600"/>
          </a:xfrm>
        </p:spPr>
        <p:txBody>
          <a:bodyPr>
            <a:noAutofit/>
          </a:bodyPr>
          <a:lstStyle/>
          <a:p>
            <a:r>
              <a:rPr lang="fr-FR" sz="4800" dirty="0" smtClean="0"/>
              <a:t>III. Les compétences des ressortissants de la Commission Scientifique 5 de l’IRD</a:t>
            </a:r>
            <a:endParaRPr lang="fr-FR" sz="4800" dirty="0"/>
          </a:p>
        </p:txBody>
      </p:sp>
      <p:sp>
        <p:nvSpPr>
          <p:cNvPr id="5" name="ZoneTexte 4"/>
          <p:cNvSpPr txBox="1"/>
          <p:nvPr/>
        </p:nvSpPr>
        <p:spPr>
          <a:xfrm>
            <a:off x="6516216" y="6329255"/>
            <a:ext cx="248657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haroni" panose="02010803020104030203" pitchFamily="2" charset="-79"/>
                <a:cs typeface="Aharoni" panose="02010803020104030203" pitchFamily="2" charset="-79"/>
                <a:hlinkClick r:id="rId2"/>
              </a:rPr>
              <a:t>http://css5-ird.science</a:t>
            </a:r>
            <a:endParaRPr lang="fr-FR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890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28600"/>
            <a:ext cx="86772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0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28600"/>
            <a:ext cx="86772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8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28600"/>
            <a:ext cx="86772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24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28600"/>
            <a:ext cx="86772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2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2248"/>
          <a:stretch/>
        </p:blipFill>
        <p:spPr bwMode="auto">
          <a:xfrm>
            <a:off x="2720" y="836712"/>
            <a:ext cx="9320213" cy="585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USAGES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502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2" y="836712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Nombre mensuel de diaporamas de conférences téléchargés sur le site de 2014 à 2017</a:t>
            </a:r>
            <a:endParaRPr lang="fr-FR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8" y="1882158"/>
            <a:ext cx="7812360" cy="4791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USAGES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1259632" y="4725144"/>
            <a:ext cx="721854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02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L’application Centre d’Informations (CI)</a:t>
            </a:r>
            <a:br>
              <a:rPr lang="fr-FR" dirty="0" smtClean="0"/>
            </a:br>
            <a:r>
              <a:rPr lang="fr-FR" dirty="0" smtClean="0"/>
              <a:t>[déposée APP IRD]</a:t>
            </a:r>
            <a:endParaRPr lang="fr-FR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802726"/>
            <a:ext cx="5976664" cy="469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06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5328592" cy="5472608"/>
          </a:xfrm>
        </p:spPr>
        <p:txBody>
          <a:bodyPr/>
          <a:lstStyle/>
          <a:p>
            <a:r>
              <a:rPr lang="fr-FR" dirty="0" smtClean="0"/>
              <a:t>Exemple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Usage du CI « Conférences CBGP »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liste </a:t>
            </a:r>
            <a:r>
              <a:rPr lang="fr-FR" dirty="0"/>
              <a:t>des pays avec moins de 10 visiteurs distincts du site pendant la période août 2014-mars 2019</a:t>
            </a:r>
          </a:p>
        </p:txBody>
      </p:sp>
      <p:pic>
        <p:nvPicPr>
          <p:cNvPr id="3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-43433"/>
            <a:ext cx="3258711" cy="7000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4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16632"/>
            <a:ext cx="3823334" cy="6624736"/>
          </a:xfrm>
        </p:spPr>
        <p:txBody>
          <a:bodyPr/>
          <a:lstStyle/>
          <a:p>
            <a:r>
              <a:rPr lang="fr-FR" dirty="0" smtClean="0"/>
              <a:t>Exemple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3200" dirty="0" smtClean="0"/>
              <a:t>Usage du CI « Conférences CBGP »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liste </a:t>
            </a:r>
            <a:r>
              <a:rPr lang="fr-FR" dirty="0"/>
              <a:t>des pays avec </a:t>
            </a:r>
            <a:r>
              <a:rPr lang="fr-FR" dirty="0" smtClean="0"/>
              <a:t>plus </a:t>
            </a:r>
            <a:r>
              <a:rPr lang="fr-FR" dirty="0"/>
              <a:t>de 10 visiteurs distincts du site pendant la période août 2014-mars 2019</a:t>
            </a:r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335" y="-31389"/>
            <a:ext cx="5320665" cy="7946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91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GB" sz="4800" dirty="0" smtClean="0"/>
              <a:t>[B]</a:t>
            </a:r>
            <a:br>
              <a:rPr lang="en-GB" sz="4800" dirty="0" smtClean="0"/>
            </a:br>
            <a:r>
              <a:rPr lang="en-GB" sz="4800" dirty="0" smtClean="0"/>
              <a:t/>
            </a:r>
            <a:br>
              <a:rPr lang="en-GB" sz="4800" dirty="0" smtClean="0"/>
            </a:br>
            <a:r>
              <a:rPr lang="en-GB" sz="4800" dirty="0" err="1" smtClean="0"/>
              <a:t>Présentation</a:t>
            </a:r>
            <a:r>
              <a:rPr lang="en-GB" sz="4800" dirty="0" smtClean="0"/>
              <a:t> </a:t>
            </a:r>
            <a:r>
              <a:rPr lang="en-GB" sz="4800" dirty="0" err="1" smtClean="0"/>
              <a:t>détaillée</a:t>
            </a:r>
            <a:r>
              <a:rPr lang="en-GB" sz="4800" dirty="0" smtClean="0"/>
              <a:t> de </a:t>
            </a:r>
            <a:r>
              <a:rPr lang="en-GB" sz="4800" dirty="0" err="1" smtClean="0"/>
              <a:t>l’application</a:t>
            </a:r>
            <a:r>
              <a:rPr lang="en-GB" sz="4800" dirty="0" smtClean="0"/>
              <a:t/>
            </a:r>
            <a:br>
              <a:rPr lang="en-GB" sz="4800" dirty="0" smtClean="0"/>
            </a:br>
            <a:r>
              <a:rPr lang="en-GB" sz="4800" dirty="0" smtClean="0"/>
              <a:t>Centre </a:t>
            </a:r>
            <a:r>
              <a:rPr lang="en-GB" sz="4800" dirty="0" err="1" smtClean="0"/>
              <a:t>d’Informations</a:t>
            </a:r>
            <a:r>
              <a:rPr lang="en-GB" sz="4800" dirty="0" smtClean="0"/>
              <a:t> (CI)</a:t>
            </a:r>
            <a:endParaRPr lang="en-GB" sz="4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4556720"/>
            <a:ext cx="7488832" cy="17526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70C0"/>
                </a:solidFill>
              </a:rPr>
              <a:t>COMPOSANTE PAR COMPOSANTE</a:t>
            </a:r>
            <a:endParaRPr lang="en-GB" sz="360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7389737" y="6533261"/>
            <a:ext cx="1423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Jean Le Fur, 2019</a:t>
            </a:r>
            <a:endParaRPr lang="en-GB" sz="1400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317"/>
            <a:ext cx="1086975" cy="89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1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7" y="465559"/>
            <a:ext cx="4191000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41148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181600" y="1752600"/>
            <a:ext cx="3429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fr-FR" altLang="fr-FR" sz="2800" b="1">
                <a:cs typeface="Times New Roman" pitchFamily="18" charset="0"/>
              </a:rPr>
              <a:t>2) </a:t>
            </a:r>
            <a:r>
              <a:rPr lang="fr-FR" altLang="fr-FR" sz="2800" b="1" u="sng">
                <a:cs typeface="Times New Roman" pitchFamily="18" charset="0"/>
              </a:rPr>
              <a:t>Cahier des charges du CI</a:t>
            </a:r>
            <a:br>
              <a:rPr lang="fr-FR" altLang="fr-FR" sz="2800" b="1" u="sng">
                <a:cs typeface="Times New Roman" pitchFamily="18" charset="0"/>
              </a:rPr>
            </a:br>
            <a:endParaRPr lang="fr-FR" altLang="fr-FR" sz="2800" b="1" u="sng">
              <a:cs typeface="Times New Roman" pitchFamily="18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876800" y="2895600"/>
            <a:ext cx="4038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fr-FR" altLang="fr-FR" sz="2000" dirty="0">
                <a:cs typeface="Times New Roman" pitchFamily="18" charset="0"/>
              </a:rPr>
              <a:t>L’information fournie doit être de qualité (synthétique, pertinente, utile, non ambiguë, représentative, fiable).</a:t>
            </a:r>
          </a:p>
          <a:p>
            <a:pPr>
              <a:buFontTx/>
              <a:buAutoNum type="arabicPeriod"/>
            </a:pPr>
            <a:r>
              <a:rPr lang="fr-FR" altLang="fr-FR" sz="2000" dirty="0" smtClean="0">
                <a:cs typeface="Times New Roman" pitchFamily="18" charset="0"/>
              </a:rPr>
              <a:t>L’application </a:t>
            </a:r>
            <a:r>
              <a:rPr lang="fr-FR" altLang="fr-FR" sz="2000" dirty="0">
                <a:cs typeface="Times New Roman" pitchFamily="18" charset="0"/>
              </a:rPr>
              <a:t>doit </a:t>
            </a:r>
            <a:r>
              <a:rPr lang="fr-FR" altLang="fr-FR" sz="2000" dirty="0" smtClean="0">
                <a:cs typeface="Times New Roman" pitchFamily="18" charset="0"/>
              </a:rPr>
              <a:t>permettre </a:t>
            </a:r>
            <a:r>
              <a:rPr lang="fr-FR" altLang="fr-FR" sz="2000" dirty="0">
                <a:cs typeface="Times New Roman" pitchFamily="18" charset="0"/>
              </a:rPr>
              <a:t>une alimentation continue et adaptée à l’évolution </a:t>
            </a:r>
            <a:r>
              <a:rPr lang="fr-FR" altLang="fr-FR" sz="2000" i="1" dirty="0">
                <a:cs typeface="Times New Roman" pitchFamily="18" charset="0"/>
              </a:rPr>
              <a:t>(i) </a:t>
            </a:r>
            <a:r>
              <a:rPr lang="fr-FR" altLang="fr-FR" sz="2000" dirty="0">
                <a:cs typeface="Times New Roman" pitchFamily="18" charset="0"/>
              </a:rPr>
              <a:t>du </a:t>
            </a:r>
            <a:r>
              <a:rPr lang="fr-FR" altLang="fr-FR" sz="2000" dirty="0" smtClean="0">
                <a:cs typeface="Times New Roman" pitchFamily="18" charset="0"/>
              </a:rPr>
              <a:t>métier, </a:t>
            </a:r>
            <a:r>
              <a:rPr lang="fr-FR" altLang="fr-FR" sz="2000" i="1" dirty="0">
                <a:cs typeface="Times New Roman" pitchFamily="18" charset="0"/>
              </a:rPr>
              <a:t>(ii) </a:t>
            </a:r>
            <a:r>
              <a:rPr lang="fr-FR" altLang="fr-FR" sz="2000" dirty="0">
                <a:cs typeface="Times New Roman" pitchFamily="18" charset="0"/>
              </a:rPr>
              <a:t>des questions posées à son sujet.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13087" y="476672"/>
            <a:ext cx="40005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2800" b="1" u="sng" dirty="0" smtClean="0"/>
              <a:t>1) </a:t>
            </a:r>
            <a:r>
              <a:rPr lang="fr-FR" altLang="fr-FR" sz="2800" b="1" u="sng" dirty="0"/>
              <a:t>Définition retenue pour « information »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08337" y="1505372"/>
            <a:ext cx="3810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/>
              <a:t>Assemblage de données codé procurant un renseignement sur le domaine d’étude.</a:t>
            </a:r>
          </a:p>
        </p:txBody>
      </p:sp>
    </p:spTree>
    <p:extLst>
      <p:ext uri="{BB962C8B-B14F-4D97-AF65-F5344CB8AC3E}">
        <p14:creationId xmlns:p14="http://schemas.microsoft.com/office/powerpoint/2010/main" val="18735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L’application Centre d’Informations (CI)</a:t>
            </a:r>
            <a:endParaRPr lang="fr-FR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802726"/>
            <a:ext cx="5976664" cy="469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2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tretch>
            <a:fillRect/>
          </a:stretch>
        </p:blipFill>
        <p:spPr>
          <a:xfrm>
            <a:off x="-10672" y="908720"/>
            <a:ext cx="9191184" cy="5143208"/>
          </a:xfrm>
          <a:prstGeom prst="rect">
            <a:avLst/>
          </a:prstGeom>
        </p:spPr>
      </p:pic>
      <p:pic>
        <p:nvPicPr>
          <p:cNvPr id="3" name="Image 2"/>
          <p:cNvPicPr/>
          <p:nvPr/>
        </p:nvPicPr>
        <p:blipFill rotWithShape="1">
          <a:blip r:embed="rId2"/>
          <a:srcRect r="71000" b="57867"/>
          <a:stretch/>
        </p:blipFill>
        <p:spPr>
          <a:xfrm>
            <a:off x="-10672" y="908720"/>
            <a:ext cx="2665412" cy="216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7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L’application</a:t>
            </a:r>
            <a:r>
              <a:rPr lang="en-GB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GB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comporte</a:t>
            </a:r>
            <a:r>
              <a:rPr lang="en-GB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5 </a:t>
            </a:r>
            <a:r>
              <a:rPr lang="en-GB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composantes</a:t>
            </a:r>
            <a:r>
              <a:rPr lang="en-GB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:</a:t>
            </a:r>
            <a:endParaRPr lang="en-GB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4744"/>
            <a:ext cx="3672407" cy="5296506"/>
          </a:xfrm>
        </p:spPr>
        <p:txBody>
          <a:bodyPr>
            <a:no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GB" sz="2400" dirty="0" smtClean="0"/>
              <a:t>Le </a:t>
            </a:r>
            <a:r>
              <a:rPr lang="en-GB" sz="2400" dirty="0" err="1" smtClean="0"/>
              <a:t>Modèle</a:t>
            </a:r>
            <a:r>
              <a:rPr lang="en-GB" sz="2400" dirty="0" smtClean="0"/>
              <a:t> </a:t>
            </a:r>
            <a:r>
              <a:rPr lang="en-GB" sz="2400" dirty="0" err="1" smtClean="0"/>
              <a:t>Conceptuel</a:t>
            </a:r>
            <a:r>
              <a:rPr lang="en-GB" sz="2400" dirty="0" smtClean="0"/>
              <a:t> de </a:t>
            </a:r>
            <a:r>
              <a:rPr lang="en-GB" sz="2400" dirty="0" err="1" smtClean="0"/>
              <a:t>Données</a:t>
            </a:r>
            <a:r>
              <a:rPr lang="en-GB" sz="2400" dirty="0" smtClean="0"/>
              <a:t> (MCD) </a:t>
            </a:r>
            <a:r>
              <a:rPr lang="en-GB" sz="2400" dirty="0" err="1" smtClean="0"/>
              <a:t>ou</a:t>
            </a:r>
            <a:r>
              <a:rPr lang="en-GB" sz="2400" dirty="0" smtClean="0"/>
              <a:t> table de relations de la base de </a:t>
            </a:r>
            <a:r>
              <a:rPr lang="en-GB" sz="2400" dirty="0" err="1" smtClean="0"/>
              <a:t>données</a:t>
            </a:r>
            <a:endParaRPr lang="en-GB" sz="2400" dirty="0" smtClean="0">
              <a:solidFill>
                <a:srgbClr val="0070C0"/>
              </a:solidFill>
            </a:endParaRPr>
          </a:p>
          <a:p>
            <a:pPr marL="571500" indent="-457200">
              <a:buFont typeface="+mj-lt"/>
              <a:buAutoNum type="arabicPeriod"/>
            </a:pPr>
            <a:r>
              <a:rPr lang="en-GB" sz="2400" dirty="0" smtClean="0"/>
              <a:t>Le masque de </a:t>
            </a:r>
            <a:r>
              <a:rPr lang="en-GB" sz="2400" dirty="0" err="1" smtClean="0"/>
              <a:t>saisie</a:t>
            </a:r>
            <a:r>
              <a:rPr lang="en-GB" sz="2400" dirty="0" smtClean="0"/>
              <a:t> des </a:t>
            </a:r>
            <a:r>
              <a:rPr lang="en-GB" sz="2400" dirty="0" err="1" smtClean="0"/>
              <a:t>informations</a:t>
            </a:r>
            <a:endParaRPr lang="en-GB" sz="2400" dirty="0" smtClean="0">
              <a:solidFill>
                <a:srgbClr val="0070C0"/>
              </a:solidFill>
            </a:endParaRPr>
          </a:p>
          <a:p>
            <a:pPr marL="571500" indent="-457200">
              <a:buFont typeface="+mj-lt"/>
              <a:buAutoNum type="arabicPeriod"/>
            </a:pPr>
            <a:r>
              <a:rPr lang="en-GB" sz="2400" dirty="0" smtClean="0"/>
              <a:t>Le </a:t>
            </a:r>
            <a:r>
              <a:rPr lang="en-GB" sz="2400" dirty="0" err="1" smtClean="0"/>
              <a:t>logiciel</a:t>
            </a:r>
            <a:r>
              <a:rPr lang="en-GB" sz="2400" dirty="0" smtClean="0"/>
              <a:t> CI 2.2 (</a:t>
            </a:r>
            <a:r>
              <a:rPr lang="en-GB" sz="2400" dirty="0" err="1" smtClean="0"/>
              <a:t>mise</a:t>
            </a:r>
            <a:r>
              <a:rPr lang="en-GB" sz="2400" dirty="0" smtClean="0"/>
              <a:t> </a:t>
            </a:r>
            <a:r>
              <a:rPr lang="en-GB" sz="2400" dirty="0" err="1" smtClean="0"/>
              <a:t>en</a:t>
            </a:r>
            <a:r>
              <a:rPr lang="en-GB" sz="2400" dirty="0" smtClean="0"/>
              <a:t> relation, restitution Internet)</a:t>
            </a:r>
            <a:endParaRPr lang="en-GB" sz="2400" dirty="0" smtClean="0">
              <a:solidFill>
                <a:srgbClr val="0070C0"/>
              </a:solidFill>
            </a:endParaRPr>
          </a:p>
          <a:p>
            <a:pPr marL="571500" indent="-457200">
              <a:buFont typeface="+mj-lt"/>
              <a:buAutoNum type="arabicPeriod"/>
            </a:pPr>
            <a:r>
              <a:rPr lang="en-GB" sz="2400" dirty="0" smtClean="0"/>
              <a:t>Le circuit </a:t>
            </a:r>
            <a:r>
              <a:rPr lang="en-GB" sz="2400" dirty="0" err="1" smtClean="0"/>
              <a:t>qualité</a:t>
            </a:r>
            <a:r>
              <a:rPr lang="en-GB" sz="2400" dirty="0" smtClean="0"/>
              <a:t> de </a:t>
            </a:r>
            <a:r>
              <a:rPr lang="en-GB" sz="2400" dirty="0" err="1" smtClean="0"/>
              <a:t>l’information</a:t>
            </a:r>
            <a:endParaRPr lang="en-GB" sz="2400" dirty="0" smtClean="0">
              <a:solidFill>
                <a:srgbClr val="0070C0"/>
              </a:solidFill>
            </a:endParaRPr>
          </a:p>
          <a:p>
            <a:pPr marL="571500" indent="-457200">
              <a:buFont typeface="+mj-lt"/>
              <a:buAutoNum type="arabicPeriod"/>
            </a:pPr>
            <a:r>
              <a:rPr lang="en-GB" sz="2400" dirty="0" smtClean="0"/>
              <a:t>Le </a:t>
            </a:r>
            <a:r>
              <a:rPr lang="en-GB" sz="2400" dirty="0" err="1" smtClean="0"/>
              <a:t>projet</a:t>
            </a:r>
            <a:r>
              <a:rPr lang="en-GB" sz="2400" dirty="0" smtClean="0"/>
              <a:t> </a:t>
            </a:r>
            <a:r>
              <a:rPr lang="en-GB" sz="2400" dirty="0" err="1" smtClean="0"/>
              <a:t>intégré</a:t>
            </a:r>
            <a:r>
              <a:rPr lang="en-GB" sz="2400" dirty="0" smtClean="0"/>
              <a:t> </a:t>
            </a:r>
            <a:r>
              <a:rPr lang="en-GB" sz="2400" dirty="0" err="1" smtClean="0"/>
              <a:t>mettant</a:t>
            </a:r>
            <a:r>
              <a:rPr lang="en-GB" sz="2400" dirty="0" smtClean="0"/>
              <a:t> </a:t>
            </a:r>
            <a:r>
              <a:rPr lang="en-GB" sz="2400" dirty="0" err="1" smtClean="0"/>
              <a:t>en</a:t>
            </a:r>
            <a:r>
              <a:rPr lang="en-GB" sz="2400" dirty="0" smtClean="0"/>
              <a:t> relation les </a:t>
            </a:r>
            <a:r>
              <a:rPr lang="en-GB" sz="2400" dirty="0" err="1" smtClean="0"/>
              <a:t>quatre</a:t>
            </a:r>
            <a:r>
              <a:rPr lang="en-GB" sz="2400" dirty="0" smtClean="0"/>
              <a:t> </a:t>
            </a:r>
            <a:r>
              <a:rPr lang="en-GB" sz="2400" dirty="0" err="1" smtClean="0"/>
              <a:t>précédentes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5" y="836712"/>
            <a:ext cx="4094589" cy="587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72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1.- </a:t>
            </a:r>
            <a:r>
              <a:rPr lang="en-GB" sz="3200" dirty="0" err="1" smtClean="0"/>
              <a:t>Modèle</a:t>
            </a:r>
            <a:r>
              <a:rPr lang="en-GB" sz="3200" dirty="0" smtClean="0"/>
              <a:t> </a:t>
            </a:r>
            <a:r>
              <a:rPr lang="en-GB" sz="3200" dirty="0" err="1" smtClean="0"/>
              <a:t>Conceptuel</a:t>
            </a:r>
            <a:r>
              <a:rPr lang="en-GB" sz="3200" dirty="0" smtClean="0"/>
              <a:t> de </a:t>
            </a:r>
            <a:r>
              <a:rPr lang="en-GB" sz="3200" dirty="0" err="1" smtClean="0"/>
              <a:t>Données</a:t>
            </a: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1" y="1700808"/>
            <a:ext cx="8544644" cy="3240360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 rotWithShape="1">
          <a:blip r:embed="rId3"/>
          <a:srcRect l="43868"/>
          <a:stretch/>
        </p:blipFill>
        <p:spPr>
          <a:xfrm>
            <a:off x="3860540" y="5013176"/>
            <a:ext cx="1702846" cy="16975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/>
          <p:cNvSpPr/>
          <p:nvPr/>
        </p:nvSpPr>
        <p:spPr>
          <a:xfrm>
            <a:off x="6713627" y="1124744"/>
            <a:ext cx="2538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(Base SQL)</a:t>
            </a:r>
            <a:endParaRPr lang="fr-FR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981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2.- Masque de </a:t>
            </a:r>
            <a:r>
              <a:rPr lang="en-GB" sz="4000" dirty="0" err="1" smtClean="0"/>
              <a:t>saisie</a:t>
            </a:r>
            <a:endParaRPr lang="en-GB" sz="4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0607"/>
            <a:ext cx="7560840" cy="52886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95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3.- </a:t>
            </a:r>
            <a:r>
              <a:rPr lang="en-GB" sz="4000" dirty="0" err="1" smtClean="0"/>
              <a:t>Logiciel</a:t>
            </a:r>
            <a:r>
              <a:rPr lang="en-GB" sz="4000" dirty="0" smtClean="0"/>
              <a:t> CI 2.2</a:t>
            </a:r>
            <a:endParaRPr lang="en-GB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8"/>
          <a:stretch/>
        </p:blipFill>
        <p:spPr>
          <a:xfrm>
            <a:off x="683568" y="1279345"/>
            <a:ext cx="7056784" cy="54380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07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1470025"/>
          </a:xfrm>
        </p:spPr>
        <p:txBody>
          <a:bodyPr>
            <a:normAutofit/>
          </a:bodyPr>
          <a:lstStyle/>
          <a:p>
            <a:r>
              <a:rPr lang="fr-FR" dirty="0" smtClean="0"/>
              <a:t>Exemple de réalisation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323528" y="1892424"/>
            <a:ext cx="8561040" cy="1752600"/>
          </a:xfrm>
        </p:spPr>
        <p:txBody>
          <a:bodyPr>
            <a:noAutofit/>
          </a:bodyPr>
          <a:lstStyle/>
          <a:p>
            <a:pPr marL="1028700" indent="-1028700">
              <a:buAutoNum type="romanUcPeriod"/>
            </a:pPr>
            <a:r>
              <a:rPr lang="fr-FR" sz="5400" b="1" dirty="0" smtClean="0"/>
              <a:t>la </a:t>
            </a:r>
            <a:r>
              <a:rPr lang="fr-FR" sz="5400" b="1" dirty="0"/>
              <a:t>pêche en </a:t>
            </a:r>
            <a:r>
              <a:rPr lang="fr-FR" sz="5400" b="1" dirty="0" smtClean="0"/>
              <a:t>Guinée</a:t>
            </a:r>
            <a:r>
              <a:rPr lang="fr-FR" sz="5400" dirty="0" smtClean="0"/>
              <a:t> </a:t>
            </a:r>
          </a:p>
          <a:p>
            <a:pPr marL="857250" indent="-857250">
              <a:buAutoNum type="romanUcPeriod"/>
            </a:pPr>
            <a:endParaRPr lang="fr-FR" sz="5400" dirty="0"/>
          </a:p>
          <a:p>
            <a:r>
              <a:rPr lang="fr-FR" sz="4000" dirty="0" smtClean="0"/>
              <a:t>Connaissances du Centre National des Sciences Halieutiques de </a:t>
            </a:r>
            <a:r>
              <a:rPr lang="fr-FR" sz="4000" dirty="0" err="1" smtClean="0"/>
              <a:t>Boussoura</a:t>
            </a:r>
            <a:r>
              <a:rPr lang="fr-FR" sz="4000" dirty="0" smtClean="0"/>
              <a:t> (CNSHB) de Conakry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6242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3" y="2148532"/>
            <a:ext cx="8109545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sto MT"/>
                <a:cs typeface="Times New Roman" pitchFamily="18" charset="0"/>
              </a:rPr>
              <a:t>Langage(s) de programmation</a:t>
            </a: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sto MT"/>
                <a:ea typeface="Calisto MT"/>
                <a:cs typeface="Times New Roman" pitchFamily="18" charset="0"/>
              </a:rPr>
              <a:t> </a:t>
            </a: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sto MT"/>
                <a:cs typeface="Times New Roman" pitchFamily="18" charset="0"/>
              </a:rPr>
              <a:t>:  </a:t>
            </a:r>
            <a:r>
              <a:rPr kumimoji="0" lang="fr-FR" altLang="fr-FR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sto MT"/>
                <a:ea typeface="Times New Roman" pitchFamily="18" charset="0"/>
                <a:cs typeface="Times New Roman" pitchFamily="18" charset="0"/>
              </a:rPr>
              <a:t>Java – XML – SQL – PHP - HTML</a:t>
            </a: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sto MT"/>
                <a:cs typeface="Times New Roman" pitchFamily="18" charset="0"/>
              </a:rPr>
              <a:t>Volume/nombre d</a:t>
            </a: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sto MT"/>
                <a:ea typeface="Calisto MT"/>
                <a:cs typeface="Times New Roman" pitchFamily="18" charset="0"/>
              </a:rPr>
              <a:t>’</a:t>
            </a: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sto MT"/>
                <a:cs typeface="Times New Roman" pitchFamily="18" charset="0"/>
              </a:rPr>
              <a:t>octets ou de lignes</a:t>
            </a: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sto MT"/>
                <a:ea typeface="Calisto MT"/>
                <a:cs typeface="Times New Roman" pitchFamily="18" charset="0"/>
              </a:rPr>
              <a:t> </a:t>
            </a: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sto MT"/>
                <a:cs typeface="Times New Roman" pitchFamily="18" charset="0"/>
              </a:rPr>
              <a:t>: </a:t>
            </a:r>
            <a:r>
              <a:rPr kumimoji="0" lang="fr-FR" altLang="fr-FR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sto MT"/>
                <a:ea typeface="Times New Roman" pitchFamily="18" charset="0"/>
                <a:cs typeface="Times New Roman" pitchFamily="18" charset="0"/>
              </a:rPr>
              <a:t>602 </a:t>
            </a:r>
            <a:r>
              <a:rPr kumimoji="0" lang="fr-FR" altLang="fr-FR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alisto MT"/>
                <a:ea typeface="Times New Roman" pitchFamily="18" charset="0"/>
                <a:cs typeface="Times New Roman" pitchFamily="18" charset="0"/>
              </a:rPr>
              <a:t>Koctets</a:t>
            </a: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Imag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7090"/>
            <a:ext cx="8784976" cy="17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Réalité technique du CI:</a:t>
            </a:r>
            <a:br>
              <a:rPr lang="fr-FR" dirty="0" smtClean="0"/>
            </a:br>
            <a:r>
              <a:rPr lang="fr-FR" dirty="0" smtClean="0"/>
              <a:t>la </a:t>
            </a:r>
            <a:r>
              <a:rPr lang="fr-FR" u="sng" dirty="0" smtClean="0"/>
              <a:t>parcimonie</a:t>
            </a:r>
            <a:r>
              <a:rPr lang="fr-FR" dirty="0" smtClean="0"/>
              <a:t> et la </a:t>
            </a:r>
            <a:r>
              <a:rPr lang="fr-FR" u="sng" dirty="0" smtClean="0"/>
              <a:t>robustesse</a:t>
            </a:r>
            <a:r>
              <a:rPr lang="fr-FR" dirty="0" smtClean="0"/>
              <a:t> comme gage de durabilité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597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4. Le circuit qualité des savoirs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Point clé de l’application et focus de l’offre de service SanarSoft proposée</a:t>
            </a:r>
            <a:endParaRPr lang="fr-FR" dirty="0"/>
          </a:p>
        </p:txBody>
      </p:sp>
      <p:sp>
        <p:nvSpPr>
          <p:cNvPr id="9" name="Explosion 1 8"/>
          <p:cNvSpPr/>
          <p:nvPr/>
        </p:nvSpPr>
        <p:spPr>
          <a:xfrm>
            <a:off x="261141" y="3717032"/>
            <a:ext cx="1044116" cy="95410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84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4572000" y="228600"/>
          <a:ext cx="6400800" cy="605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orelDRAW" r:id="rId3" imgW="6147720" imgH="5813280" progId="CorelDraw.Graphic.7">
                  <p:embed/>
                </p:oleObj>
              </mc:Choice>
              <mc:Fallback>
                <p:oleObj name="CorelDRAW" r:id="rId3" imgW="6147720" imgH="581328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28600"/>
                        <a:ext cx="6400800" cy="605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466" name="Group 10"/>
          <p:cNvGrpSpPr>
            <a:grpSpLocks/>
          </p:cNvGrpSpPr>
          <p:nvPr/>
        </p:nvGrpSpPr>
        <p:grpSpPr bwMode="auto">
          <a:xfrm>
            <a:off x="304800" y="2819400"/>
            <a:ext cx="3810000" cy="1524000"/>
            <a:chOff x="96" y="1344"/>
            <a:chExt cx="2400" cy="960"/>
          </a:xfrm>
        </p:grpSpPr>
        <p:sp>
          <p:nvSpPr>
            <p:cNvPr id="19464" name="Rectangle 8"/>
            <p:cNvSpPr>
              <a:spLocks noChangeArrowheads="1"/>
            </p:cNvSpPr>
            <p:nvPr/>
          </p:nvSpPr>
          <p:spPr bwMode="auto">
            <a:xfrm>
              <a:off x="96" y="1344"/>
              <a:ext cx="2400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fr-FR" altLang="fr-FR" sz="2800" dirty="0"/>
                <a:t>Établissement d’un flux d’information acteurs, recherche, acteurs.</a:t>
              </a:r>
            </a:p>
          </p:txBody>
        </p:sp>
        <p:sp>
          <p:nvSpPr>
            <p:cNvPr id="19461" name="Line 5"/>
            <p:cNvSpPr>
              <a:spLocks noChangeShapeType="1"/>
            </p:cNvSpPr>
            <p:nvPr/>
          </p:nvSpPr>
          <p:spPr bwMode="auto">
            <a:xfrm>
              <a:off x="1417" y="1901"/>
              <a:ext cx="768" cy="0"/>
            </a:xfrm>
            <a:prstGeom prst="line">
              <a:avLst/>
            </a:prstGeom>
            <a:noFill/>
            <a:ln w="12700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9462" name="Line 6"/>
            <p:cNvSpPr>
              <a:spLocks noChangeShapeType="1"/>
            </p:cNvSpPr>
            <p:nvPr/>
          </p:nvSpPr>
          <p:spPr bwMode="auto">
            <a:xfrm>
              <a:off x="1079" y="2193"/>
              <a:ext cx="768" cy="0"/>
            </a:xfrm>
            <a:prstGeom prst="line">
              <a:avLst/>
            </a:prstGeom>
            <a:noFill/>
            <a:ln w="12700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/>
            </a:p>
          </p:txBody>
        </p:sp>
      </p:grp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04800" y="381000"/>
            <a:ext cx="4495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fr-FR" altLang="fr-FR" sz="3200" dirty="0" smtClean="0">
                <a:solidFill>
                  <a:schemeClr val="accent2"/>
                </a:solidFill>
              </a:rPr>
              <a:t>Le </a:t>
            </a:r>
            <a:r>
              <a:rPr lang="fr-FR" altLang="fr-FR" sz="3200" dirty="0">
                <a:solidFill>
                  <a:schemeClr val="accent2"/>
                </a:solidFill>
              </a:rPr>
              <a:t>circuit </a:t>
            </a:r>
            <a:r>
              <a:rPr lang="fr-FR" altLang="fr-FR" sz="3200" dirty="0" smtClean="0">
                <a:solidFill>
                  <a:schemeClr val="accent2"/>
                </a:solidFill>
              </a:rPr>
              <a:t>qualité</a:t>
            </a:r>
          </a:p>
          <a:p>
            <a:r>
              <a:rPr lang="fr-FR" altLang="fr-FR" sz="2000" dirty="0" smtClean="0">
                <a:solidFill>
                  <a:schemeClr val="accent2"/>
                </a:solidFill>
              </a:rPr>
              <a:t>Exemple </a:t>
            </a:r>
            <a:r>
              <a:rPr lang="fr-FR" altLang="fr-FR" sz="2000" dirty="0">
                <a:solidFill>
                  <a:schemeClr val="accent2"/>
                </a:solidFill>
              </a:rPr>
              <a:t>‘client’: </a:t>
            </a:r>
            <a:r>
              <a:rPr lang="fr-FR" altLang="fr-FR" sz="2000" dirty="0" smtClean="0">
                <a:solidFill>
                  <a:schemeClr val="accent2"/>
                </a:solidFill>
              </a:rPr>
              <a:t/>
            </a:r>
            <a:br>
              <a:rPr lang="fr-FR" altLang="fr-FR" sz="2000" dirty="0" smtClean="0">
                <a:solidFill>
                  <a:schemeClr val="accent2"/>
                </a:solidFill>
              </a:rPr>
            </a:br>
            <a:r>
              <a:rPr lang="fr-FR" altLang="fr-FR" sz="2000" dirty="0" smtClean="0">
                <a:solidFill>
                  <a:schemeClr val="accent2"/>
                </a:solidFill>
              </a:rPr>
              <a:t>secteur des pêches en Guinée</a:t>
            </a:r>
            <a:endParaRPr lang="fr-FR" altLang="fr-FR" sz="2000" dirty="0">
              <a:solidFill>
                <a:schemeClr val="accent2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8077200" y="1447800"/>
            <a:ext cx="30480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441325" y="5756275"/>
            <a:ext cx="5094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Susceptible d’une amélioration continue</a:t>
            </a:r>
          </a:p>
        </p:txBody>
      </p:sp>
    </p:spTree>
    <p:extLst>
      <p:ext uri="{BB962C8B-B14F-4D97-AF65-F5344CB8AC3E}">
        <p14:creationId xmlns:p14="http://schemas.microsoft.com/office/powerpoint/2010/main" val="408051929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09600"/>
            <a:ext cx="2089150" cy="4187825"/>
          </a:xfrm>
        </p:spPr>
        <p:txBody>
          <a:bodyPr/>
          <a:lstStyle/>
          <a:p>
            <a:pPr eaLnBrk="1" hangingPunct="1"/>
            <a:r>
              <a:rPr lang="fr-FR" altLang="fr-FR" sz="2800" dirty="0" smtClean="0"/>
              <a:t>Option 1</a:t>
            </a:r>
            <a:br>
              <a:rPr lang="fr-FR" altLang="fr-FR" sz="2800" dirty="0" smtClean="0"/>
            </a:br>
            <a:r>
              <a:rPr lang="fr-FR" altLang="fr-FR" sz="2800" dirty="0"/>
              <a:t/>
            </a:r>
            <a:br>
              <a:rPr lang="fr-FR" altLang="fr-FR" sz="2800" dirty="0"/>
            </a:br>
            <a:r>
              <a:rPr lang="fr-FR" altLang="fr-FR" sz="2800" dirty="0" smtClean="0"/>
              <a:t>le client utilise le logiciel freeware</a:t>
            </a:r>
            <a:br>
              <a:rPr lang="fr-FR" altLang="fr-FR" sz="2800" dirty="0" smtClean="0"/>
            </a:br>
            <a:r>
              <a:rPr lang="fr-FR" altLang="fr-FR" sz="2800" dirty="0"/>
              <a:t/>
            </a:r>
            <a:br>
              <a:rPr lang="fr-FR" altLang="fr-FR" sz="2800" dirty="0"/>
            </a:br>
            <a:r>
              <a:rPr lang="fr-FR" altLang="fr-FR" sz="2800" dirty="0" smtClean="0"/>
              <a:t> SEUL</a:t>
            </a:r>
          </a:p>
        </p:txBody>
      </p:sp>
      <p:pic>
        <p:nvPicPr>
          <p:cNvPr id="7171" name="Picture 3" descr="Draft_circui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5888"/>
            <a:ext cx="59404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30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dirty="0" smtClean="0"/>
              <a:t>Option 2: le client </a:t>
            </a:r>
            <a:r>
              <a:rPr lang="en-GB" sz="3100" dirty="0" err="1" smtClean="0"/>
              <a:t>bénéficie</a:t>
            </a:r>
            <a:r>
              <a:rPr lang="en-GB" sz="3100" dirty="0" smtClean="0"/>
              <a:t> </a:t>
            </a:r>
            <a:r>
              <a:rPr lang="en-GB" sz="3100" dirty="0" err="1" smtClean="0"/>
              <a:t>d’une</a:t>
            </a:r>
            <a:r>
              <a:rPr lang="en-GB" sz="3100" dirty="0" smtClean="0"/>
              <a:t> </a:t>
            </a:r>
            <a:r>
              <a:rPr lang="en-GB" sz="3100" dirty="0" err="1" smtClean="0"/>
              <a:t>prestation</a:t>
            </a:r>
            <a:r>
              <a:rPr lang="en-GB" sz="3100" dirty="0" smtClean="0"/>
              <a:t> de service</a:t>
            </a:r>
            <a:r>
              <a:rPr lang="en-GB" sz="4000" dirty="0" smtClean="0">
                <a:solidFill>
                  <a:srgbClr val="0070C0"/>
                </a:solidFill>
              </a:rPr>
              <a:t/>
            </a:r>
            <a:br>
              <a:rPr lang="en-GB" sz="4000" dirty="0" smtClean="0">
                <a:solidFill>
                  <a:srgbClr val="0070C0"/>
                </a:solidFill>
              </a:rPr>
            </a:br>
            <a:r>
              <a:rPr lang="en-GB" sz="2700" dirty="0" smtClean="0"/>
              <a:t>(</a:t>
            </a:r>
            <a:r>
              <a:rPr lang="en-GB" sz="2700" dirty="0" err="1" smtClean="0"/>
              <a:t>Exemple</a:t>
            </a:r>
            <a:r>
              <a:rPr lang="en-GB" sz="2700" dirty="0" smtClean="0"/>
              <a:t> ‘client’: Commission </a:t>
            </a:r>
            <a:r>
              <a:rPr lang="en-GB" sz="2700" dirty="0" err="1"/>
              <a:t>scientifique</a:t>
            </a:r>
            <a:r>
              <a:rPr lang="en-GB" sz="2700" dirty="0"/>
              <a:t> </a:t>
            </a:r>
            <a:r>
              <a:rPr lang="en-GB" sz="2700" dirty="0" smtClean="0"/>
              <a:t>IRD)</a:t>
            </a:r>
            <a:endParaRPr lang="en-GB" sz="1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782718" cy="530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11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107504" y="0"/>
            <a:ext cx="8856984" cy="1412776"/>
          </a:xfrm>
        </p:spPr>
        <p:txBody>
          <a:bodyPr/>
          <a:lstStyle/>
          <a:p>
            <a:r>
              <a:rPr lang="fr-FR" altLang="fr-FR" sz="3200" dirty="0" smtClean="0"/>
              <a:t>Circuit adapté aux besoins du client</a:t>
            </a:r>
            <a:br>
              <a:rPr lang="fr-FR" altLang="fr-FR" sz="3200" dirty="0" smtClean="0"/>
            </a:br>
            <a:r>
              <a:rPr lang="fr-FR" altLang="fr-FR" sz="3200" dirty="0" smtClean="0"/>
              <a:t>exemple client : </a:t>
            </a:r>
            <a:r>
              <a:rPr lang="fr-FR" altLang="fr-FR" sz="2000" dirty="0" smtClean="0"/>
              <a:t>Bureau </a:t>
            </a:r>
            <a:r>
              <a:rPr lang="fr-FR" altLang="fr-FR" sz="2000" dirty="0"/>
              <a:t>de gestion des savoirs </a:t>
            </a:r>
            <a:r>
              <a:rPr lang="fr-FR" altLang="fr-FR" sz="2000" dirty="0" smtClean="0"/>
              <a:t>de l’unité </a:t>
            </a:r>
            <a:r>
              <a:rPr lang="fr-FR" altLang="fr-FR" sz="2000" dirty="0"/>
              <a:t>de recherche écosystèmes marins </a:t>
            </a:r>
            <a:r>
              <a:rPr lang="fr-FR" altLang="fr-FR" sz="2000" dirty="0" smtClean="0"/>
              <a:t>mondiaux</a:t>
            </a:r>
            <a:endParaRPr lang="fr-FR" altLang="fr-FR" sz="3200" dirty="0"/>
          </a:p>
        </p:txBody>
      </p:sp>
      <p:pic>
        <p:nvPicPr>
          <p:cNvPr id="12293" name="Picture 5" descr="DSC004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7488238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8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DSC004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6308626" cy="473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107504" y="0"/>
            <a:ext cx="8856984" cy="1412776"/>
          </a:xfrm>
        </p:spPr>
        <p:txBody>
          <a:bodyPr/>
          <a:lstStyle/>
          <a:p>
            <a:r>
              <a:rPr lang="fr-FR" altLang="fr-FR" sz="3200" dirty="0" smtClean="0"/>
              <a:t>Circuit adapté aux besoins du client</a:t>
            </a:r>
            <a:br>
              <a:rPr lang="fr-FR" altLang="fr-FR" sz="3200" dirty="0" smtClean="0"/>
            </a:br>
            <a:r>
              <a:rPr lang="fr-FR" altLang="fr-FR" sz="3200" dirty="0" smtClean="0"/>
              <a:t>exemple client : </a:t>
            </a:r>
            <a:r>
              <a:rPr lang="fr-FR" altLang="fr-FR" sz="2000" dirty="0" smtClean="0"/>
              <a:t>Bureau </a:t>
            </a:r>
            <a:r>
              <a:rPr lang="fr-FR" altLang="fr-FR" sz="2000" dirty="0"/>
              <a:t>de gestion des savoirs </a:t>
            </a:r>
            <a:r>
              <a:rPr lang="fr-FR" altLang="fr-FR" sz="2000" dirty="0" smtClean="0"/>
              <a:t>de l’unité </a:t>
            </a:r>
            <a:r>
              <a:rPr lang="fr-FR" altLang="fr-FR" sz="2000" dirty="0"/>
              <a:t>de recherche écosystèmes marins </a:t>
            </a:r>
            <a:r>
              <a:rPr lang="fr-FR" altLang="fr-FR" sz="2000" dirty="0" smtClean="0"/>
              <a:t>mondiaux</a:t>
            </a:r>
            <a:endParaRPr lang="fr-FR" altLang="fr-FR" sz="3200" dirty="0"/>
          </a:p>
        </p:txBody>
      </p:sp>
    </p:spTree>
    <p:extLst>
      <p:ext uri="{BB962C8B-B14F-4D97-AF65-F5344CB8AC3E}">
        <p14:creationId xmlns:p14="http://schemas.microsoft.com/office/powerpoint/2010/main" val="1858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867400" cy="609600"/>
          </a:xfrm>
        </p:spPr>
        <p:txBody>
          <a:bodyPr/>
          <a:lstStyle/>
          <a:p>
            <a:pPr eaLnBrk="1" hangingPunct="1"/>
            <a:r>
              <a:rPr lang="fr-FR" altLang="fr-FR" sz="2400" dirty="0" smtClean="0"/>
              <a:t>Exemple adaptation métier/RH client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895350"/>
            <a:ext cx="5446712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6011863" y="85725"/>
            <a:ext cx="3014662" cy="6007100"/>
            <a:chOff x="3861" y="0"/>
            <a:chExt cx="1899" cy="3784"/>
          </a:xfrm>
        </p:grpSpPr>
        <p:pic>
          <p:nvPicPr>
            <p:cNvPr id="512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1" y="0"/>
              <a:ext cx="1899" cy="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27" name="Text Box 6"/>
            <p:cNvSpPr txBox="1">
              <a:spLocks noChangeArrowheads="1"/>
            </p:cNvSpPr>
            <p:nvPr/>
          </p:nvSpPr>
          <p:spPr bwMode="auto">
            <a:xfrm>
              <a:off x="4656" y="2400"/>
              <a:ext cx="1104" cy="1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Times New Roman" pitchFamily="18" charset="0"/>
                </a:rPr>
                <a:t>8- À archiver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Times New Roman" pitchFamily="18" charset="0"/>
                </a:rPr>
                <a:t>7- À payer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Times New Roman" pitchFamily="18" charset="0"/>
                </a:rPr>
                <a:t>6- Intégrée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Times New Roman" pitchFamily="18" charset="0"/>
                </a:rPr>
                <a:t>5- Complète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Times New Roman" pitchFamily="18" charset="0"/>
                </a:rPr>
                <a:t>4- Illustration à revoir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Times New Roman" pitchFamily="18" charset="0"/>
                </a:rPr>
                <a:t>3- Commentaire à revoir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Times New Roman" pitchFamily="18" charset="0"/>
                </a:rPr>
                <a:t>2- Source à revoir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Times New Roman" pitchFamily="18" charset="0"/>
                </a:rPr>
                <a:t>1- Proposée </a:t>
              </a:r>
            </a:p>
          </p:txBody>
        </p:sp>
      </p:grp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7164388" y="3933825"/>
            <a:ext cx="0" cy="19431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oval" w="med" len="med"/>
            <a:tailEnd type="triangle" w="lg" len="lg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0241" name="Picture 1" descr="E:\0_MOI\MOI_Images\Guinée\divers PEG\2003_07_29_ordis_facpeg\109-0945_IM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37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7771991" cy="582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 avec assurance qualité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76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5149850" cy="502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AutoShape 13"/>
          <p:cNvSpPr>
            <a:spLocks noChangeAspect="1" noChangeArrowheads="1" noTextEdit="1"/>
          </p:cNvSpPr>
          <p:nvPr/>
        </p:nvSpPr>
        <p:spPr bwMode="auto">
          <a:xfrm>
            <a:off x="828675" y="4508500"/>
            <a:ext cx="331311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8" name="Rectangle 15"/>
          <p:cNvSpPr>
            <a:spLocks noChangeArrowheads="1"/>
          </p:cNvSpPr>
          <p:nvPr/>
        </p:nvSpPr>
        <p:spPr bwMode="auto">
          <a:xfrm>
            <a:off x="1003300" y="4524375"/>
            <a:ext cx="2951163" cy="1022350"/>
          </a:xfrm>
          <a:prstGeom prst="rect">
            <a:avLst/>
          </a:prstGeom>
          <a:solidFill>
            <a:srgbClr val="E7E6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6149" name="Rectangle 16"/>
          <p:cNvSpPr>
            <a:spLocks noChangeArrowheads="1"/>
          </p:cNvSpPr>
          <p:nvPr/>
        </p:nvSpPr>
        <p:spPr bwMode="auto">
          <a:xfrm>
            <a:off x="1003300" y="4524375"/>
            <a:ext cx="2951163" cy="10223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6150" name="Rectangle 17"/>
          <p:cNvSpPr>
            <a:spLocks noChangeArrowheads="1"/>
          </p:cNvSpPr>
          <p:nvPr/>
        </p:nvSpPr>
        <p:spPr bwMode="auto">
          <a:xfrm>
            <a:off x="1476375" y="4652963"/>
            <a:ext cx="19224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700" b="1" dirty="0">
                <a:solidFill>
                  <a:srgbClr val="010000"/>
                </a:solidFill>
                <a:latin typeface="Benguiat Bk BT" pitchFamily="18" charset="0"/>
              </a:rPr>
              <a:t>Circuit CI Guinée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10000"/>
                </a:solidFill>
              </a:rPr>
              <a:t>Stage </a:t>
            </a:r>
            <a:r>
              <a:rPr lang="fr-FR" altLang="fr-FR" sz="1800" b="1" dirty="0" err="1">
                <a:solidFill>
                  <a:srgbClr val="010000"/>
                </a:solidFill>
              </a:rPr>
              <a:t>M.Soumah</a:t>
            </a:r>
            <a:endParaRPr lang="fr-FR" altLang="fr-FR" sz="1800" b="1" dirty="0">
              <a:solidFill>
                <a:srgbClr val="01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700" b="1" dirty="0">
                <a:solidFill>
                  <a:srgbClr val="010000"/>
                </a:solidFill>
                <a:latin typeface="Benguiat Bk BT" pitchFamily="18" charset="0"/>
              </a:rPr>
              <a:t>Sète nov. 2006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1520" y="188640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l’issue du processus</a:t>
            </a:r>
          </a:p>
          <a:p>
            <a:r>
              <a:rPr lang="fr-FR" sz="2800" dirty="0" smtClean="0"/>
              <a:t>d’amélioration continue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8739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28600"/>
            <a:ext cx="86772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8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3024336" cy="6048672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5.- </a:t>
            </a:r>
            <a:r>
              <a:rPr lang="en-GB" sz="3200" dirty="0" err="1" smtClean="0"/>
              <a:t>Projet</a:t>
            </a:r>
            <a:r>
              <a:rPr lang="en-GB" sz="3200" dirty="0" smtClean="0"/>
              <a:t> </a:t>
            </a:r>
            <a:r>
              <a:rPr lang="en-GB" sz="3200" dirty="0" err="1" smtClean="0"/>
              <a:t>Intégré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2400" i="1" dirty="0" smtClean="0"/>
              <a:t>(+ </a:t>
            </a:r>
            <a:r>
              <a:rPr lang="en-GB" sz="2400" i="1" dirty="0" err="1" smtClean="0"/>
              <a:t>composante</a:t>
            </a:r>
            <a:r>
              <a:rPr lang="en-GB" sz="2400" i="1" dirty="0" smtClean="0"/>
              <a:t> 6: pages internet pour </a:t>
            </a:r>
            <a:r>
              <a:rPr lang="en-GB" sz="2400" i="1" dirty="0" err="1" smtClean="0"/>
              <a:t>l’accueil</a:t>
            </a:r>
            <a:r>
              <a:rPr lang="en-GB" sz="2400" i="1" dirty="0" smtClean="0"/>
              <a:t> et les </a:t>
            </a:r>
            <a:r>
              <a:rPr lang="en-GB" sz="2400" i="1" dirty="0" err="1" smtClean="0"/>
              <a:t>accès</a:t>
            </a:r>
            <a:r>
              <a:rPr lang="en-GB" sz="2400" i="1" dirty="0" smtClean="0"/>
              <a:t>)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2400" i="1" dirty="0" smtClean="0"/>
              <a:t> NB: installation, configuration, MAJ, SAV…</a:t>
            </a:r>
            <a:endParaRPr lang="en-GB" sz="32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475"/>
            <a:ext cx="4677306" cy="669674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1087935" cy="8966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" y="55680"/>
            <a:ext cx="1935645" cy="1501112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 rot="20281847">
            <a:off x="-1825026" y="324531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Merci de votre attention</a:t>
            </a:r>
            <a:endParaRPr lang="fr-FR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25551" y="105273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endParaRPr lang="fr-F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2204864"/>
            <a:ext cx="2880320" cy="1172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8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5" grpId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28600"/>
            <a:ext cx="86772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1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28600"/>
            <a:ext cx="86772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5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28600"/>
            <a:ext cx="86772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7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>
            <a:normAutofit/>
          </a:bodyPr>
          <a:lstStyle/>
          <a:p>
            <a:r>
              <a:rPr lang="fr-FR" dirty="0" smtClean="0"/>
              <a:t>Exemple de réalisation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1371600" y="2736503"/>
            <a:ext cx="6400800" cy="1752600"/>
          </a:xfrm>
        </p:spPr>
        <p:txBody>
          <a:bodyPr>
            <a:noAutofit/>
          </a:bodyPr>
          <a:lstStyle/>
          <a:p>
            <a:r>
              <a:rPr lang="fr-FR" sz="5400" dirty="0" smtClean="0"/>
              <a:t>II. Les conférences de l’unité de recherche CBGP</a:t>
            </a:r>
            <a:endParaRPr lang="fr-FR" sz="5400" dirty="0"/>
          </a:p>
        </p:txBody>
      </p:sp>
      <p:sp>
        <p:nvSpPr>
          <p:cNvPr id="5" name="ZoneTexte 4"/>
          <p:cNvSpPr txBox="1"/>
          <p:nvPr/>
        </p:nvSpPr>
        <p:spPr>
          <a:xfrm>
            <a:off x="5940152" y="6329255"/>
            <a:ext cx="301396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haroni" panose="02010803020104030203" pitchFamily="2" charset="-79"/>
                <a:cs typeface="Aharoni" panose="02010803020104030203" pitchFamily="2" charset="-79"/>
                <a:hlinkClick r:id="rId2"/>
              </a:rPr>
              <a:t>http://cbgp-slideshows.eu</a:t>
            </a:r>
            <a:r>
              <a:rPr lang="fr-FR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fr-FR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494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28600"/>
            <a:ext cx="86772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92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426</Words>
  <Application>Microsoft Office PowerPoint</Application>
  <PresentationFormat>Affichage à l'écran (4:3)</PresentationFormat>
  <Paragraphs>82</Paragraphs>
  <Slides>40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8" baseType="lpstr">
      <vt:lpstr>Aharoni</vt:lpstr>
      <vt:lpstr>Arial</vt:lpstr>
      <vt:lpstr>Benguiat Bk BT</vt:lpstr>
      <vt:lpstr>Calibri</vt:lpstr>
      <vt:lpstr>Calisto MT</vt:lpstr>
      <vt:lpstr>Times New Roman</vt:lpstr>
      <vt:lpstr>Thème Office</vt:lpstr>
      <vt:lpstr>CorelDRAW</vt:lpstr>
      <vt:lpstr>Rencontre SanarSoft – IRD / 14 Déc. 2019</vt:lpstr>
      <vt:lpstr>L’application Centre d’Informations (CI) [déposée APP IRD]</vt:lpstr>
      <vt:lpstr>Exemple de réalisation</vt:lpstr>
      <vt:lpstr>Présentation PowerPoint</vt:lpstr>
      <vt:lpstr>Présentation PowerPoint</vt:lpstr>
      <vt:lpstr>Présentation PowerPoint</vt:lpstr>
      <vt:lpstr>Présentation PowerPoint</vt:lpstr>
      <vt:lpstr>Exemple de réalisation</vt:lpstr>
      <vt:lpstr>Présentation PowerPoint</vt:lpstr>
      <vt:lpstr>Présentation PowerPoint</vt:lpstr>
      <vt:lpstr>Présentation PowerPoint</vt:lpstr>
      <vt:lpstr>Présentation PowerPoint</vt:lpstr>
      <vt:lpstr>Exemple de réalisation</vt:lpstr>
      <vt:lpstr>Présentation PowerPoint</vt:lpstr>
      <vt:lpstr>Présentation PowerPoint</vt:lpstr>
      <vt:lpstr>Présentation PowerPoint</vt:lpstr>
      <vt:lpstr>Présentation PowerPoint</vt:lpstr>
      <vt:lpstr>USAGES</vt:lpstr>
      <vt:lpstr>USAGES</vt:lpstr>
      <vt:lpstr>Exemple  Usage du CI « Conférences CBGP »  liste des pays avec moins de 10 visiteurs distincts du site pendant la période août 2014-mars 2019</vt:lpstr>
      <vt:lpstr>Exemple  Usage du CI « Conférences CBGP »  liste des pays avec plus de 10 visiteurs distincts du site pendant la période août 2014-mars 2019</vt:lpstr>
      <vt:lpstr>[B]  Présentation détaillée de l’application Centre d’Informations (CI)</vt:lpstr>
      <vt:lpstr>Présentation PowerPoint</vt:lpstr>
      <vt:lpstr>L’application Centre d’Informations (CI)</vt:lpstr>
      <vt:lpstr>Présentation PowerPoint</vt:lpstr>
      <vt:lpstr>L’application comporte 5 composantes :</vt:lpstr>
      <vt:lpstr>1.- Modèle Conceptuel de Données</vt:lpstr>
      <vt:lpstr>2.- Masque de saisie</vt:lpstr>
      <vt:lpstr>3.- Logiciel CI 2.2</vt:lpstr>
      <vt:lpstr>Réalité technique du CI: la parcimonie et la robustesse comme gage de durabilité</vt:lpstr>
      <vt:lpstr>4. Le circuit qualité des savoirs</vt:lpstr>
      <vt:lpstr>Présentation PowerPoint</vt:lpstr>
      <vt:lpstr>Option 1  le client utilise le logiciel freeware   SEUL</vt:lpstr>
      <vt:lpstr>Option 2: le client bénéficie d’une prestation de service (Exemple ‘client’: Commission scientifique IRD)</vt:lpstr>
      <vt:lpstr>Circuit adapté aux besoins du client exemple client : Bureau de gestion des savoirs de l’unité de recherche écosystèmes marins mondiaux</vt:lpstr>
      <vt:lpstr>Circuit adapté aux besoins du client exemple client : Bureau de gestion des savoirs de l’unité de recherche écosystèmes marins mondiaux</vt:lpstr>
      <vt:lpstr>Exemple adaptation métier/RH client</vt:lpstr>
      <vt:lpstr>Exemple avec assurance qualité</vt:lpstr>
      <vt:lpstr>Présentation PowerPoint</vt:lpstr>
      <vt:lpstr> 5.- Projet Intégré (+ composante 6: pages internet pour l’accueil et les accès)      NB: installation, configuration, MAJ, SAV…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Le Fur</dc:creator>
  <cp:lastModifiedBy>Pa jules Ndiaye</cp:lastModifiedBy>
  <cp:revision>61</cp:revision>
  <dcterms:created xsi:type="dcterms:W3CDTF">2019-09-26T12:19:49Z</dcterms:created>
  <dcterms:modified xsi:type="dcterms:W3CDTF">2019-12-20T10:39:58Z</dcterms:modified>
</cp:coreProperties>
</file>